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4232" y="1688414"/>
            <a:ext cx="8463534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4232" y="1688414"/>
            <a:ext cx="8463534" cy="1763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495300"/>
            <a:ext cx="11220450" cy="5943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64135" marR="5080" indent="-52069">
              <a:lnSpc>
                <a:spcPts val="6480"/>
              </a:lnSpc>
              <a:spcBef>
                <a:spcPts val="915"/>
              </a:spcBef>
            </a:pPr>
            <a:r>
              <a:rPr dirty="0"/>
              <a:t>Нетрадиционные</a:t>
            </a:r>
            <a:r>
              <a:rPr spc="-45" dirty="0"/>
              <a:t> </a:t>
            </a:r>
            <a:r>
              <a:rPr spc="-10" dirty="0"/>
              <a:t>техники </a:t>
            </a:r>
            <a:r>
              <a:rPr dirty="0"/>
              <a:t>рисования</a:t>
            </a:r>
            <a:r>
              <a:rPr spc="-245" dirty="0"/>
              <a:t> </a:t>
            </a:r>
            <a:r>
              <a:rPr dirty="0"/>
              <a:t>в</a:t>
            </a:r>
            <a:r>
              <a:rPr spc="-245" dirty="0"/>
              <a:t> </a:t>
            </a:r>
            <a:r>
              <a:rPr spc="-10" dirty="0"/>
              <a:t>детском</a:t>
            </a:r>
            <a:r>
              <a:rPr spc="-245" dirty="0"/>
              <a:t> </a:t>
            </a:r>
            <a:r>
              <a:rPr spc="-20" dirty="0"/>
              <a:t>саду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00568" y="4392596"/>
            <a:ext cx="3751579" cy="932307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705"/>
              </a:spcBef>
              <a:tabLst>
                <a:tab pos="1868170" algn="l"/>
              </a:tabLst>
            </a:pPr>
            <a:r>
              <a:rPr lang="ru-RU" sz="2400" b="1" spc="-10" dirty="0">
                <a:latin typeface="Times New Roman"/>
                <a:cs typeface="Times New Roman"/>
              </a:rPr>
              <a:t>В</a:t>
            </a:r>
            <a:r>
              <a:rPr sz="2400" b="1" spc="-10" dirty="0" err="1" smtClean="0">
                <a:latin typeface="Times New Roman"/>
                <a:cs typeface="Times New Roman"/>
              </a:rPr>
              <a:t>оспитатель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spc="-10" dirty="0" smtClean="0">
                <a:latin typeface="Times New Roman"/>
                <a:cs typeface="Times New Roman"/>
              </a:rPr>
              <a:t>М</a:t>
            </a:r>
            <a:r>
              <a:rPr lang="ru-RU" sz="2400" b="1" spc="-10" dirty="0" smtClean="0">
                <a:latin typeface="Times New Roman"/>
                <a:cs typeface="Times New Roman"/>
              </a:rPr>
              <a:t>АДОУ</a:t>
            </a:r>
            <a:r>
              <a:rPr sz="2400" b="1" spc="-90" dirty="0" smtClean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№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lang="ru-RU" sz="2400" b="1" spc="-25" dirty="0">
                <a:latin typeface="Times New Roman"/>
                <a:cs typeface="Times New Roman"/>
              </a:rPr>
              <a:t>6</a:t>
            </a:r>
            <a:endParaRPr sz="24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660"/>
              </a:spcBef>
            </a:pPr>
            <a:r>
              <a:rPr lang="ru-RU" sz="2400" b="1" spc="-10" dirty="0" smtClean="0">
                <a:latin typeface="Times New Roman"/>
                <a:cs typeface="Times New Roman"/>
              </a:rPr>
              <a:t>Третьякова А.В</a:t>
            </a:r>
            <a:r>
              <a:rPr sz="2400" spc="-20" dirty="0" smtClean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163" y="561593"/>
            <a:ext cx="11776710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Рисование</a:t>
            </a:r>
            <a:r>
              <a:rPr sz="2800" b="1" spc="-1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ватными</a:t>
            </a:r>
            <a:r>
              <a:rPr sz="2800" b="1" spc="-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палочками</a:t>
            </a:r>
            <a:r>
              <a:rPr sz="2800" b="1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Times New Roman"/>
                <a:cs typeface="Times New Roman"/>
              </a:rPr>
              <a:t>(метод</a:t>
            </a:r>
            <a:r>
              <a:rPr sz="2800" spc="-1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Times New Roman"/>
                <a:cs typeface="Times New Roman"/>
              </a:rPr>
              <a:t>тычка)</a:t>
            </a:r>
            <a:endParaRPr sz="2800">
              <a:latin typeface="Times New Roman"/>
              <a:cs typeface="Times New Roman"/>
            </a:endParaRPr>
          </a:p>
          <a:p>
            <a:pPr marL="12700" marR="52959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Данный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напоминает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пальцеграфию,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однако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здесь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используется альтернативный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инструмент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отпечатка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ватная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палочка.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неё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получается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маленький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более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круглый,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поэтому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этим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методом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хорошо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рисовать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пятнышки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животным.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Другой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вариант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полностью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раскрашивать изображение</a:t>
            </a:r>
            <a:r>
              <a:rPr sz="2800" spc="-1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тычками,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образом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получив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эффект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мозаики.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При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помощи ватных</a:t>
            </a:r>
            <a:r>
              <a:rPr sz="2800" spc="-1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палочек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нарисовать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следующее: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Зёрна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у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мышки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курочки;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Ягоды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рябины;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Снегопад;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Дождь;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spcBef>
                <a:spcPts val="5"/>
              </a:spcBef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Звёздное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небо.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1626" y="3337557"/>
            <a:ext cx="3462523" cy="32125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522" y="401777"/>
            <a:ext cx="10577195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Штампинг</a:t>
            </a:r>
            <a:endParaRPr sz="2800">
              <a:latin typeface="Times New Roman"/>
              <a:cs typeface="Times New Roman"/>
            </a:endParaRPr>
          </a:p>
          <a:p>
            <a:pPr marL="12700" marR="70485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Эта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техника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довольно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простая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реализации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подойдёт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даже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младшим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детсадовским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группам.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Смысл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том,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чтобы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обмакнуть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какой-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либо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штамп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краску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оставить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отпечаток.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Причём</a:t>
            </a:r>
            <a:r>
              <a:rPr sz="2800" spc="7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качестве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штампа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выбрать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угодно,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например,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следующее: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Листья;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Овощи;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Фрукты;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Веточки.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6508" y="2746248"/>
            <a:ext cx="5266944" cy="36667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747" y="401777"/>
            <a:ext cx="10356850" cy="5147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Рисование</a:t>
            </a:r>
            <a:r>
              <a:rPr sz="2800" b="1" spc="-1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мятой</a:t>
            </a:r>
            <a:r>
              <a:rPr sz="2800" b="1" spc="-1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бумагой</a:t>
            </a:r>
            <a:endParaRPr sz="2800">
              <a:latin typeface="Times New Roman"/>
              <a:cs typeface="Times New Roman"/>
            </a:endParaRPr>
          </a:p>
          <a:p>
            <a:pPr marL="12700" marR="912494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способа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удобней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гуашь.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Понадобится небольшой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кусочек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бумаги,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который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необходимо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смять.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обмакнуть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этот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комок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краску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(при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необходимости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гуашь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добавить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воды)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начать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прикладывать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его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бумаге.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при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этом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получается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воздушный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лёгкий.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Вот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несколько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идей,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что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нарисовать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способом: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Ветки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сирени;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Одуванчики;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Облака;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spcBef>
                <a:spcPts val="5"/>
              </a:spcBef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Заснеженные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ели;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Цветущий</a:t>
            </a:r>
            <a:r>
              <a:rPr sz="2800" spc="-1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луг.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8819" y="3127245"/>
            <a:ext cx="4116318" cy="32125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11480" y="432816"/>
            <a:ext cx="11369040" cy="6029325"/>
            <a:chOff x="411480" y="432816"/>
            <a:chExt cx="11369040" cy="6029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432816"/>
              <a:ext cx="11369040" cy="60289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173" y="480060"/>
              <a:ext cx="11247628" cy="59213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173" y="273761"/>
            <a:ext cx="11181715" cy="557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Рисование</a:t>
            </a:r>
            <a:r>
              <a:rPr sz="2800" b="1" spc="-1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сыпучими</a:t>
            </a:r>
            <a:r>
              <a:rPr sz="2800" b="1" spc="-1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веществами</a:t>
            </a:r>
            <a:endParaRPr sz="2800">
              <a:latin typeface="Times New Roman"/>
              <a:cs typeface="Times New Roman"/>
            </a:endParaRPr>
          </a:p>
          <a:p>
            <a:pPr marL="12700" marR="897255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соль,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песок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какую-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либо 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крупу.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Рисование</a:t>
            </a:r>
            <a:r>
              <a:rPr sz="2800" spc="-1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происходит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поэтапно.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Сначала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нанести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бумагу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какой-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либо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рисунок.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определённые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места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капнуть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клей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ПВА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посыпать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их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солью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крупой.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После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засыхания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стряхнуть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лишнее.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Получится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необычный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объёмный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рисунок.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Можно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поэкспериментировать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этим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способом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рисования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следующие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тематики: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Зимний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лес;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spcBef>
                <a:spcPts val="5"/>
              </a:spcBef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Фейерверки;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Вьюга;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Узор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крыльях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бабочки;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Цветы.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9395" y="3393945"/>
            <a:ext cx="3858768" cy="296570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48" y="288416"/>
            <a:ext cx="11097260" cy="619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Ниткография</a:t>
            </a:r>
            <a:endParaRPr sz="2700">
              <a:latin typeface="Times New Roman"/>
              <a:cs typeface="Times New Roman"/>
            </a:endParaRPr>
          </a:p>
          <a:p>
            <a:pPr marL="12700" marR="53340">
              <a:lnSpc>
                <a:spcPct val="100000"/>
              </a:lnSpc>
            </a:pP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Рисование</a:t>
            </a:r>
            <a:r>
              <a:rPr sz="27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нитью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7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25" dirty="0">
                <a:solidFill>
                  <a:srgbClr val="383838"/>
                </a:solidFill>
                <a:latin typeface="Times New Roman"/>
                <a:cs typeface="Times New Roman"/>
              </a:rPr>
              <a:t>дошкольников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может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быть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немного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сложновато,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поэтому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рекомендуется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проводить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у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старших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групп.</a:t>
            </a:r>
            <a:r>
              <a:rPr sz="27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Это</a:t>
            </a:r>
            <a:r>
              <a:rPr sz="27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довольно</a:t>
            </a:r>
            <a:r>
              <a:rPr sz="27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сложная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техника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малыши</a:t>
            </a:r>
            <a:r>
              <a:rPr sz="27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ней</a:t>
            </a:r>
            <a:r>
              <a:rPr sz="27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не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справятся.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создания</a:t>
            </a:r>
            <a:r>
              <a:rPr sz="27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такого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рисунка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нужно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приготовить</a:t>
            </a:r>
            <a:r>
              <a:rPr sz="27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нитки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(желательно</a:t>
            </a:r>
            <a:r>
              <a:rPr sz="27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выбирать</a:t>
            </a:r>
            <a:r>
              <a:rPr sz="27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потолще,</a:t>
            </a:r>
            <a:r>
              <a:rPr sz="27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например,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шерстяные).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Далее</a:t>
            </a:r>
            <a:r>
              <a:rPr sz="27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30" dirty="0">
                <a:solidFill>
                  <a:srgbClr val="383838"/>
                </a:solidFill>
                <a:latin typeface="Times New Roman"/>
                <a:cs typeface="Times New Roman"/>
              </a:rPr>
              <a:t>необходимо</a:t>
            </a:r>
            <a:r>
              <a:rPr sz="27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отрезать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нить</a:t>
            </a:r>
            <a:r>
              <a:rPr sz="27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длиной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примерно</a:t>
            </a:r>
            <a:r>
              <a:rPr sz="27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30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см</a:t>
            </a:r>
            <a:r>
              <a:rPr sz="27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7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хорошенько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обмакнуть</a:t>
            </a:r>
            <a:r>
              <a:rPr sz="27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её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30" dirty="0">
                <a:solidFill>
                  <a:srgbClr val="383838"/>
                </a:solidFill>
                <a:latin typeface="Times New Roman"/>
                <a:cs typeface="Times New Roman"/>
              </a:rPr>
              <a:t>краску.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положить</a:t>
            </a:r>
            <a:r>
              <a:rPr sz="27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нить</a:t>
            </a: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бумагу,</a:t>
            </a:r>
            <a:r>
              <a:rPr sz="27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например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петелькой,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7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потянуть</a:t>
            </a: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ее</a:t>
            </a:r>
            <a:r>
              <a:rPr sz="27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вниз.</a:t>
            </a: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удобства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7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два</a:t>
            </a:r>
            <a:r>
              <a:rPr sz="27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листа бумаги,</a:t>
            </a:r>
            <a:r>
              <a:rPr sz="27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чтобы</a:t>
            </a:r>
            <a:r>
              <a:rPr sz="27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как</a:t>
            </a:r>
            <a:r>
              <a:rPr sz="27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7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прижать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нитку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двух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сторон.</a:t>
            </a:r>
            <a:r>
              <a:rPr sz="27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Другой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вариант</a:t>
            </a:r>
            <a:r>
              <a:rPr sz="27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50" dirty="0">
                <a:solidFill>
                  <a:srgbClr val="383838"/>
                </a:solidFill>
                <a:latin typeface="Times New Roman"/>
                <a:cs typeface="Times New Roman"/>
              </a:rPr>
              <a:t>—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сложить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лист</a:t>
            </a:r>
            <a:r>
              <a:rPr sz="27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пополам</a:t>
            </a:r>
            <a:r>
              <a:rPr sz="27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внутри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водить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нитью.</a:t>
            </a:r>
            <a:r>
              <a:rPr sz="27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30" dirty="0">
                <a:solidFill>
                  <a:srgbClr val="383838"/>
                </a:solidFill>
                <a:latin typeface="Times New Roman"/>
                <a:cs typeface="Times New Roman"/>
              </a:rPr>
              <a:t>Узоры</a:t>
            </a:r>
            <a:r>
              <a:rPr sz="27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7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создавать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разнообразные,</a:t>
            </a:r>
            <a:r>
              <a:rPr sz="2700" spc="-1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например:</a:t>
            </a:r>
            <a:endParaRPr sz="2700">
              <a:latin typeface="Times New Roman"/>
              <a:cs typeface="Times New Roman"/>
            </a:endParaRPr>
          </a:p>
          <a:p>
            <a:pPr marL="896619" indent="-883919">
              <a:lnSpc>
                <a:spcPct val="100000"/>
              </a:lnSpc>
              <a:buChar char="·"/>
              <a:tabLst>
                <a:tab pos="896619" algn="l"/>
              </a:tabLst>
            </a:pP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Абстракцию;</a:t>
            </a:r>
            <a:endParaRPr sz="2700">
              <a:latin typeface="Times New Roman"/>
              <a:cs typeface="Times New Roman"/>
            </a:endParaRPr>
          </a:p>
          <a:p>
            <a:pPr marL="896619" indent="-883919">
              <a:lnSpc>
                <a:spcPct val="100000"/>
              </a:lnSpc>
              <a:buChar char="·"/>
              <a:tabLst>
                <a:tab pos="896619" algn="l"/>
              </a:tabLst>
            </a:pP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Цветы;</a:t>
            </a:r>
            <a:endParaRPr sz="2700">
              <a:latin typeface="Times New Roman"/>
              <a:cs typeface="Times New Roman"/>
            </a:endParaRPr>
          </a:p>
          <a:p>
            <a:pPr marL="896619" indent="-883919">
              <a:lnSpc>
                <a:spcPct val="100000"/>
              </a:lnSpc>
              <a:spcBef>
                <a:spcPts val="5"/>
              </a:spcBef>
              <a:buChar char="·"/>
              <a:tabLst>
                <a:tab pos="896619" algn="l"/>
              </a:tabLst>
            </a:pPr>
            <a:r>
              <a:rPr sz="2700" spc="-60" dirty="0">
                <a:solidFill>
                  <a:srgbClr val="383838"/>
                </a:solidFill>
                <a:latin typeface="Times New Roman"/>
                <a:cs typeface="Times New Roman"/>
              </a:rPr>
              <a:t>Улитку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(нить</a:t>
            </a:r>
            <a:r>
              <a:rPr sz="27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7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7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7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383838"/>
                </a:solidFill>
                <a:latin typeface="Times New Roman"/>
                <a:cs typeface="Times New Roman"/>
              </a:rPr>
              <a:t>сложить</a:t>
            </a:r>
            <a:r>
              <a:rPr sz="27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спиралью);</a:t>
            </a:r>
            <a:endParaRPr sz="2700">
              <a:latin typeface="Times New Roman"/>
              <a:cs typeface="Times New Roman"/>
            </a:endParaRPr>
          </a:p>
          <a:p>
            <a:pPr marL="896619" indent="-883919">
              <a:lnSpc>
                <a:spcPct val="100000"/>
              </a:lnSpc>
              <a:buChar char="·"/>
              <a:tabLst>
                <a:tab pos="896619" algn="l"/>
              </a:tabLst>
            </a:pPr>
            <a:r>
              <a:rPr sz="2700" spc="-10" dirty="0">
                <a:solidFill>
                  <a:srgbClr val="383838"/>
                </a:solidFill>
                <a:latin typeface="Times New Roman"/>
                <a:cs typeface="Times New Roman"/>
              </a:rPr>
              <a:t>Бабочку.</a:t>
            </a:r>
            <a:endParaRPr sz="27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76130" y="4518656"/>
            <a:ext cx="3093724" cy="20284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8" y="0"/>
            <a:ext cx="1218323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34558" y="551815"/>
            <a:ext cx="63842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8460" marR="5080" indent="-366395" algn="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«Истоки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способностей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дарования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кончиках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пальцев. </a:t>
            </a:r>
            <a:r>
              <a:rPr sz="1800" dirty="0">
                <a:latin typeface="Times New Roman"/>
                <a:cs typeface="Times New Roman"/>
              </a:rPr>
              <a:t>От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пальцев,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образно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говоря,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идут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тончайшие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нити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–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ручейки, </a:t>
            </a:r>
            <a:r>
              <a:rPr sz="1800" spc="-20" dirty="0">
                <a:latin typeface="Times New Roman"/>
                <a:cs typeface="Times New Roman"/>
              </a:rPr>
              <a:t>которые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питают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источник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творческой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мысли.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11726" y="1374724"/>
            <a:ext cx="77069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Другими</a:t>
            </a:r>
            <a:r>
              <a:rPr sz="1800" spc="-85" dirty="0"/>
              <a:t> </a:t>
            </a:r>
            <a:r>
              <a:rPr sz="1800" dirty="0"/>
              <a:t>словами,</a:t>
            </a:r>
            <a:r>
              <a:rPr sz="1800" spc="-45" dirty="0"/>
              <a:t> </a:t>
            </a:r>
            <a:r>
              <a:rPr sz="1800" dirty="0"/>
              <a:t>чем</a:t>
            </a:r>
            <a:r>
              <a:rPr sz="1800" spc="-50" dirty="0"/>
              <a:t> </a:t>
            </a:r>
            <a:r>
              <a:rPr sz="1800" dirty="0"/>
              <a:t>больше</a:t>
            </a:r>
            <a:r>
              <a:rPr sz="1800" spc="-40" dirty="0"/>
              <a:t> </a:t>
            </a:r>
            <a:r>
              <a:rPr sz="1800" dirty="0"/>
              <a:t>мастерства</a:t>
            </a:r>
            <a:r>
              <a:rPr sz="1800" spc="-60" dirty="0"/>
              <a:t> </a:t>
            </a:r>
            <a:r>
              <a:rPr sz="1800" dirty="0"/>
              <a:t>в</a:t>
            </a:r>
            <a:r>
              <a:rPr sz="1800" spc="-45" dirty="0"/>
              <a:t> </a:t>
            </a:r>
            <a:r>
              <a:rPr sz="1800" dirty="0"/>
              <a:t>детской</a:t>
            </a:r>
            <a:r>
              <a:rPr sz="1800" spc="-55" dirty="0"/>
              <a:t> </a:t>
            </a:r>
            <a:r>
              <a:rPr sz="1800" dirty="0"/>
              <a:t>руке,</a:t>
            </a:r>
            <a:r>
              <a:rPr sz="1800" spc="-60" dirty="0"/>
              <a:t> </a:t>
            </a:r>
            <a:r>
              <a:rPr sz="1800" dirty="0"/>
              <a:t>тем</a:t>
            </a:r>
            <a:r>
              <a:rPr sz="1800" spc="-60" dirty="0"/>
              <a:t> </a:t>
            </a:r>
            <a:r>
              <a:rPr sz="1800" dirty="0"/>
              <a:t>умнее</a:t>
            </a:r>
            <a:r>
              <a:rPr sz="1800" spc="-65" dirty="0"/>
              <a:t> </a:t>
            </a:r>
            <a:r>
              <a:rPr sz="1800" spc="-10" dirty="0"/>
              <a:t>ребенок».</a:t>
            </a:r>
            <a:endParaRPr sz="1800"/>
          </a:p>
          <a:p>
            <a:pPr marR="5080" algn="r">
              <a:lnSpc>
                <a:spcPct val="100000"/>
              </a:lnSpc>
            </a:pPr>
            <a:r>
              <a:rPr sz="1800" dirty="0"/>
              <a:t>В.</a:t>
            </a:r>
            <a:r>
              <a:rPr sz="1800" spc="-30" dirty="0"/>
              <a:t> </a:t>
            </a:r>
            <a:r>
              <a:rPr sz="1800" dirty="0"/>
              <a:t>А.</a:t>
            </a:r>
            <a:r>
              <a:rPr sz="1800" spc="-5" dirty="0"/>
              <a:t> </a:t>
            </a:r>
            <a:r>
              <a:rPr sz="1800" spc="-10" dirty="0"/>
              <a:t>Сухомлинский.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166827" y="2193417"/>
            <a:ext cx="11944985" cy="2160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1905" algn="ctr">
              <a:lnSpc>
                <a:spcPct val="100099"/>
              </a:lnSpc>
              <a:spcBef>
                <a:spcPts val="90"/>
              </a:spcBef>
            </a:pPr>
            <a:r>
              <a:rPr sz="2800" dirty="0">
                <a:latin typeface="Times New Roman"/>
                <a:cs typeface="Times New Roman"/>
              </a:rPr>
              <a:t>Все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дети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любят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рисовать.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Испытав</a:t>
            </a:r>
            <a:r>
              <a:rPr sz="2800" spc="-4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интерес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к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40" dirty="0">
                <a:latin typeface="Times New Roman"/>
                <a:cs typeface="Times New Roman"/>
              </a:rPr>
              <a:t>творчеству,</a:t>
            </a:r>
            <a:r>
              <a:rPr sz="2800" spc="-4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они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сами</a:t>
            </a:r>
            <a:r>
              <a:rPr sz="2800" spc="-5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находят </a:t>
            </a:r>
            <a:r>
              <a:rPr sz="2800" dirty="0">
                <a:latin typeface="Times New Roman"/>
                <a:cs typeface="Times New Roman"/>
              </a:rPr>
              <a:t>нужные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способы.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Но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далеко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не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у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всех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это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получается,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тем</a:t>
            </a:r>
            <a:r>
              <a:rPr sz="2800" spc="-6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более,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что</a:t>
            </a:r>
            <a:r>
              <a:rPr sz="2800" spc="-5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многие </a:t>
            </a:r>
            <a:r>
              <a:rPr sz="2800" dirty="0">
                <a:latin typeface="Times New Roman"/>
                <a:cs typeface="Times New Roman"/>
              </a:rPr>
              <a:t>дети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только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начинают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овладевать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35" dirty="0">
                <a:latin typeface="Times New Roman"/>
                <a:cs typeface="Times New Roman"/>
              </a:rPr>
              <a:t>художественной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деятельностью.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Дети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любят узнавать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новое,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удовольствием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учатся.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Именно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обучаясь,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получая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знания, </a:t>
            </a:r>
            <a:r>
              <a:rPr sz="2800" dirty="0">
                <a:latin typeface="Times New Roman"/>
                <a:cs typeface="Times New Roman"/>
              </a:rPr>
              <a:t>навыки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ребенок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чувствует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себя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уверенно.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2" y="4404359"/>
            <a:ext cx="2941315" cy="21168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814" y="401777"/>
            <a:ext cx="9577070" cy="5574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Монотипия</a:t>
            </a:r>
            <a:endParaRPr sz="2800">
              <a:latin typeface="Times New Roman"/>
              <a:cs typeface="Times New Roman"/>
            </a:endParaRPr>
          </a:p>
          <a:p>
            <a:pPr marL="12700" marR="9525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техника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создания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изображения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помощью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отпечатка.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Для детского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сада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подойдёт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способ,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когда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лист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бумаги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складывается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пополам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одной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стороне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красками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наносится изображение.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прижимают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другой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половине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листа,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образом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получается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симметричное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изображение.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изобразить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этой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технике,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рисуя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только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половину изображения?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Бабочку;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Отражение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воде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пейзажа;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spcBef>
                <a:spcPts val="5"/>
              </a:spcBef>
              <a:buChar char="·"/>
              <a:tabLst>
                <a:tab pos="929640" algn="l"/>
              </a:tabLst>
            </a:pP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Кораблик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отражением;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Вазу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цветами;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Солнце;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4045" y="3566159"/>
            <a:ext cx="3272032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04025"/>
            <a:chOff x="0" y="0"/>
            <a:chExt cx="12192000" cy="6804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432816"/>
              <a:ext cx="11369040" cy="60289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04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679" y="287477"/>
            <a:ext cx="9487535" cy="5147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Кляксография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Суть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данного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метода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том,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чтобы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начальном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этапе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капнуть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листок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краску,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образовав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кляксу.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дополнить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её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различными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деталями,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получив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какой-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либо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рисунок.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Такой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</a:t>
            </a:r>
            <a:r>
              <a:rPr sz="2800" spc="-1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отлично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развивает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воображение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детей.</a:t>
            </a:r>
            <a:endParaRPr sz="2800">
              <a:latin typeface="Times New Roman"/>
              <a:cs typeface="Times New Roman"/>
            </a:endParaRPr>
          </a:p>
          <a:p>
            <a:pPr marL="12700" marR="75946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получения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клякс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брызг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краски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можно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коктейльную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трубочку.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помощью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этой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же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трубочки</a:t>
            </a:r>
            <a:r>
              <a:rPr sz="2800" spc="-1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раздувать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кляксу,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получая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желаемое изображение,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например,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следующие: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Ветки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дерева;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spcBef>
                <a:spcPts val="5"/>
              </a:spcBef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Причёску</a:t>
            </a:r>
            <a:r>
              <a:rPr sz="2800" spc="-1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человечка;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Какого-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либо</a:t>
            </a:r>
            <a:r>
              <a:rPr sz="2800" spc="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персонажа.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3650" y="3393950"/>
            <a:ext cx="3156199" cy="32156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9" y="0"/>
            <a:ext cx="1218221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48" y="202184"/>
            <a:ext cx="11567160" cy="6000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Рисование</a:t>
            </a:r>
            <a:r>
              <a:rPr sz="28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C00000"/>
                </a:solidFill>
                <a:latin typeface="Times New Roman"/>
                <a:cs typeface="Times New Roman"/>
              </a:rPr>
              <a:t>по</a:t>
            </a:r>
            <a:r>
              <a:rPr sz="2800" b="1" spc="-8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сырому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Краска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данном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методе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наносится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сырую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поверхность.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итоге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можно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получить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размытый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фон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будущего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рисунка.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подготовительном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этапе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лучше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разметить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будущий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рисунок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карандашом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листе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бумаги.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Сделать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до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того,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как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нужно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будет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мочить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его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водой.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Не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стоит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мочить 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слишком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сильно,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излишки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воды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убрать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губкой.</a:t>
            </a:r>
            <a:r>
              <a:rPr sz="2800" spc="-1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Акварель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мокрой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будет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равномерно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расходиться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</a:t>
            </a:r>
            <a:r>
              <a:rPr sz="2800" spc="-1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кисточки.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образом</a:t>
            </a:r>
            <a:r>
              <a:rPr sz="2800" spc="-1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endParaRPr sz="2800">
              <a:latin typeface="Times New Roman"/>
              <a:cs typeface="Times New Roman"/>
            </a:endParaRPr>
          </a:p>
          <a:p>
            <a:pPr marL="12700" marR="102235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дать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разным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цветам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самим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смешаться,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тогда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переход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цвета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будет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выглядеть равномерно.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нарисовать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сырому,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кроме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однотонного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фона: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Закатное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солнце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небе;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Облака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тучи;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Цветы;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spcBef>
                <a:spcPts val="5"/>
              </a:spcBef>
              <a:buChar char="·"/>
              <a:tabLst>
                <a:tab pos="930275" algn="l"/>
              </a:tabLst>
            </a:pP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Деревья;</a:t>
            </a:r>
            <a:endParaRPr sz="2800">
              <a:latin typeface="Times New Roman"/>
              <a:cs typeface="Times New Roman"/>
            </a:endParaRPr>
          </a:p>
          <a:p>
            <a:pPr marL="930275" indent="-917575">
              <a:lnSpc>
                <a:spcPct val="100000"/>
              </a:lnSpc>
              <a:buChar char="·"/>
              <a:tabLst>
                <a:tab pos="930275" algn="l"/>
              </a:tabLst>
            </a:pP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Морское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дно.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7759" y="4117847"/>
            <a:ext cx="3022092" cy="229514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53" y="0"/>
            <a:ext cx="121795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948" y="573404"/>
            <a:ext cx="11744325" cy="25863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Батик</a:t>
            </a:r>
            <a:endParaRPr sz="28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техника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ткани.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занятия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потребуется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кусок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хлопкового материала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белого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цвета.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детского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сада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подойдёт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самый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простой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вариант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росписи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узелковый.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нужно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завязать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ткани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несколько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узелков,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окунуть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их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краску.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После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высыхания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узелки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развязать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endParaRPr sz="28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ткани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останутся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интересные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узоры.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26423" y="3584445"/>
            <a:ext cx="2967228" cy="28696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8047" y="3337559"/>
            <a:ext cx="2793491" cy="26791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1760" y="3774945"/>
            <a:ext cx="2702051" cy="264109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60" y="5319"/>
            <a:ext cx="12186139" cy="68526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1263" y="719709"/>
            <a:ext cx="8973820" cy="557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6F2F9F"/>
                </a:solidFill>
                <a:latin typeface="Times New Roman"/>
                <a:cs typeface="Times New Roman"/>
              </a:rPr>
              <a:t>Советы</a:t>
            </a:r>
            <a:r>
              <a:rPr sz="2800" b="1" spc="-1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6F2F9F"/>
                </a:solidFill>
                <a:latin typeface="Times New Roman"/>
                <a:cs typeface="Times New Roman"/>
              </a:rPr>
              <a:t>педагогам</a:t>
            </a:r>
            <a:r>
              <a:rPr sz="2800" b="1" spc="-10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6F2F9F"/>
                </a:solidFill>
                <a:latin typeface="Times New Roman"/>
                <a:cs typeface="Times New Roman"/>
              </a:rPr>
              <a:t>и</a:t>
            </a:r>
            <a:r>
              <a:rPr sz="2800" b="1" spc="-1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6F2F9F"/>
                </a:solidFill>
                <a:latin typeface="Times New Roman"/>
                <a:cs typeface="Times New Roman"/>
              </a:rPr>
              <a:t>родителям</a:t>
            </a:r>
            <a:r>
              <a:rPr sz="2800" b="1" spc="-10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2800" b="1" spc="-50" dirty="0">
                <a:solidFill>
                  <a:srgbClr val="6F2F9F"/>
                </a:solidFill>
                <a:latin typeface="Times New Roman"/>
                <a:cs typeface="Times New Roman"/>
              </a:rPr>
              <a:t>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материалы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(карандаши,</a:t>
            </a:r>
            <a:r>
              <a:rPr sz="2800" spc="-9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краски,</a:t>
            </a:r>
            <a:r>
              <a:rPr sz="2800" spc="-10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кисти,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фломастеры,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восковые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карандаши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212123"/>
                </a:solidFill>
                <a:latin typeface="Times New Roman"/>
                <a:cs typeface="Times New Roman"/>
              </a:rPr>
              <a:t>т.д.)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35" dirty="0">
                <a:solidFill>
                  <a:srgbClr val="212123"/>
                </a:solidFill>
                <a:latin typeface="Times New Roman"/>
                <a:cs typeface="Times New Roman"/>
              </a:rPr>
              <a:t>необходимо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располагать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212123"/>
                </a:solidFill>
                <a:latin typeface="Times New Roman"/>
                <a:cs typeface="Times New Roman"/>
              </a:rPr>
              <a:t>поле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зрения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детей,</a:t>
            </a:r>
            <a:r>
              <a:rPr sz="2800" spc="-6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чтобы</a:t>
            </a:r>
            <a:r>
              <a:rPr sz="2800" spc="-5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у</a:t>
            </a:r>
            <a:r>
              <a:rPr sz="2800" spc="-6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них</a:t>
            </a:r>
            <a:r>
              <a:rPr sz="2800" spc="-6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возникло</a:t>
            </a:r>
            <a:r>
              <a:rPr sz="2800" spc="-5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желание</a:t>
            </a:r>
            <a:r>
              <a:rPr sz="2800" spc="-5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творить;</a:t>
            </a:r>
            <a:endParaRPr sz="2800">
              <a:latin typeface="Times New Roman"/>
              <a:cs typeface="Times New Roman"/>
            </a:endParaRPr>
          </a:p>
          <a:p>
            <a:pPr marL="12700" marR="1067435">
              <a:lnSpc>
                <a:spcPct val="100000"/>
              </a:lnSpc>
            </a:pPr>
            <a:r>
              <a:rPr sz="2800" spc="-30" dirty="0">
                <a:solidFill>
                  <a:srgbClr val="212123"/>
                </a:solidFill>
                <a:latin typeface="Times New Roman"/>
                <a:cs typeface="Times New Roman"/>
              </a:rPr>
              <a:t>знакомьте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их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с</a:t>
            </a:r>
            <a:r>
              <a:rPr sz="2800" spc="-10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окружающим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миром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вещей,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живой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212123"/>
                </a:solidFill>
                <a:latin typeface="Times New Roman"/>
                <a:cs typeface="Times New Roman"/>
              </a:rPr>
              <a:t>и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неживой</a:t>
            </a:r>
            <a:r>
              <a:rPr sz="2800" spc="-13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природой,</a:t>
            </a:r>
            <a:r>
              <a:rPr sz="2800" spc="-14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предметами</a:t>
            </a:r>
            <a:r>
              <a:rPr sz="2800" spc="-11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изобразительного</a:t>
            </a:r>
            <a:endParaRPr sz="2800">
              <a:latin typeface="Times New Roman"/>
              <a:cs typeface="Times New Roman"/>
            </a:endParaRPr>
          </a:p>
          <a:p>
            <a:pPr marL="12700" marR="516255" algn="just">
              <a:lnSpc>
                <a:spcPct val="100000"/>
              </a:lnSpc>
            </a:pP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искусства,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предлагайте</a:t>
            </a:r>
            <a:r>
              <a:rPr sz="2800" spc="-9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рисовать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всё,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о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чем</a:t>
            </a:r>
            <a:r>
              <a:rPr sz="2800" spc="-6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дети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любят говорить,</a:t>
            </a:r>
            <a:r>
              <a:rPr sz="2800" spc="-7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</a:t>
            </a:r>
            <a:r>
              <a:rPr sz="2800" spc="-6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беседовать</a:t>
            </a:r>
            <a:r>
              <a:rPr sz="2800" spc="-6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с</a:t>
            </a:r>
            <a:r>
              <a:rPr sz="2800" spc="-6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ними</a:t>
            </a:r>
            <a:r>
              <a:rPr sz="2800" spc="-4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обо</a:t>
            </a:r>
            <a:r>
              <a:rPr sz="2800" spc="-7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всём,</a:t>
            </a:r>
            <a:r>
              <a:rPr sz="2800" spc="-4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что</a:t>
            </a:r>
            <a:r>
              <a:rPr sz="2800" spc="-5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они</a:t>
            </a:r>
            <a:r>
              <a:rPr sz="2800" spc="-6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любят рисовать;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не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критикуйте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детей</a:t>
            </a:r>
            <a:r>
              <a:rPr sz="2800" spc="-7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не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торопите,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наоборот,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время</a:t>
            </a:r>
            <a:r>
              <a:rPr sz="2800" spc="-8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от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времени</a:t>
            </a:r>
            <a:r>
              <a:rPr sz="2800" spc="-6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212123"/>
                </a:solidFill>
                <a:latin typeface="Times New Roman"/>
                <a:cs typeface="Times New Roman"/>
              </a:rPr>
              <a:t>стимулируйте</a:t>
            </a:r>
            <a:r>
              <a:rPr sz="2800" spc="-7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занятия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212123"/>
                </a:solidFill>
                <a:latin typeface="Times New Roman"/>
                <a:cs typeface="Times New Roman"/>
              </a:rPr>
              <a:t>детей</a:t>
            </a:r>
            <a:endParaRPr sz="28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рисованием;</a:t>
            </a:r>
            <a:r>
              <a:rPr sz="2800" spc="-9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хвалите</a:t>
            </a:r>
            <a:r>
              <a:rPr sz="2800" spc="-90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,</a:t>
            </a:r>
            <a:r>
              <a:rPr sz="2800" spc="-8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помогайте</a:t>
            </a:r>
            <a:r>
              <a:rPr sz="2800" spc="-9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им,</a:t>
            </a:r>
            <a:r>
              <a:rPr sz="2800" spc="-7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доверяйте</a:t>
            </a:r>
            <a:r>
              <a:rPr sz="2800" spc="-9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им.Знайте</a:t>
            </a:r>
            <a:endParaRPr sz="28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,каждый</a:t>
            </a:r>
            <a:r>
              <a:rPr sz="2800" spc="-55" dirty="0">
                <a:solidFill>
                  <a:srgbClr val="21212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12123"/>
                </a:solidFill>
                <a:latin typeface="Times New Roman"/>
                <a:cs typeface="Times New Roman"/>
              </a:rPr>
              <a:t>ребёнок</a:t>
            </a:r>
            <a:r>
              <a:rPr sz="2800" spc="250" dirty="0">
                <a:solidFill>
                  <a:srgbClr val="212123"/>
                </a:solidFill>
                <a:latin typeface="Times New Roman"/>
                <a:cs typeface="Times New Roman"/>
              </a:rPr>
              <a:t>  </a:t>
            </a:r>
            <a:r>
              <a:rPr sz="2800" spc="-10" dirty="0">
                <a:solidFill>
                  <a:srgbClr val="212123"/>
                </a:solidFill>
                <a:latin typeface="Times New Roman"/>
                <a:cs typeface="Times New Roman"/>
              </a:rPr>
              <a:t>индивидуален!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10793" y="2514600"/>
            <a:ext cx="2758228" cy="28557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88781" y="628650"/>
            <a:ext cx="9960268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449" y="2932302"/>
            <a:ext cx="1022604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9380" marR="113030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Times New Roman"/>
                <a:cs typeface="Times New Roman"/>
              </a:rPr>
              <a:t>Рисование</a:t>
            </a:r>
            <a:r>
              <a:rPr sz="2800" spc="-15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необычными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материалами,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оригинальными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техниками позволяет</a:t>
            </a:r>
            <a:r>
              <a:rPr sz="2800" spc="-13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детям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ощутить</a:t>
            </a:r>
            <a:r>
              <a:rPr sz="2800" spc="-12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незабываемые</a:t>
            </a:r>
            <a:r>
              <a:rPr sz="2800" spc="-11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положительные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эмоции.</a:t>
            </a:r>
            <a:endParaRPr sz="2800">
              <a:latin typeface="Times New Roman"/>
              <a:cs typeface="Times New Roman"/>
            </a:endParaRPr>
          </a:p>
          <a:p>
            <a:pPr marL="50800" marR="44450" indent="-1905" algn="ctr">
              <a:lnSpc>
                <a:spcPct val="100000"/>
              </a:lnSpc>
              <a:tabLst>
                <a:tab pos="4436745" algn="l"/>
              </a:tabLst>
            </a:pPr>
            <a:r>
              <a:rPr sz="2800" dirty="0">
                <a:latin typeface="Times New Roman"/>
                <a:cs typeface="Times New Roman"/>
              </a:rPr>
              <a:t>Нетрадиционное</a:t>
            </a:r>
            <a:r>
              <a:rPr sz="2800" spc="-13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рисование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spc="-10" dirty="0">
                <a:latin typeface="Times New Roman"/>
                <a:cs typeface="Times New Roman"/>
              </a:rPr>
              <a:t>раскрывает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новые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возможности использования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хорошо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знакомых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им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предметов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в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качестве </a:t>
            </a:r>
            <a:r>
              <a:rPr sz="2800" spc="-35" dirty="0">
                <a:latin typeface="Times New Roman"/>
                <a:cs typeface="Times New Roman"/>
              </a:rPr>
              <a:t>художественных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материалов,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удивляет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своей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непредсказуемостью.</a:t>
            </a:r>
            <a:endParaRPr sz="2800">
              <a:latin typeface="Times New Roman"/>
              <a:cs typeface="Times New Roman"/>
            </a:endParaRPr>
          </a:p>
          <a:p>
            <a:pPr marL="12700" marR="5080" indent="19304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Times New Roman"/>
                <a:cs typeface="Times New Roman"/>
              </a:rPr>
              <a:t>Оригинальное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рисование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без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кисточки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карандаша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расковывает ребенка,</a:t>
            </a:r>
            <a:r>
              <a:rPr sz="2800" spc="-114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позволяет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25" dirty="0">
                <a:latin typeface="Times New Roman"/>
                <a:cs typeface="Times New Roman"/>
              </a:rPr>
              <a:t>почувствовать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краски,</a:t>
            </a:r>
            <a:r>
              <a:rPr sz="2800" spc="-9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их</a:t>
            </a:r>
            <a:r>
              <a:rPr sz="2800" spc="-10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характер,</a:t>
            </a:r>
            <a:r>
              <a:rPr sz="2800" spc="-100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настроение. </a:t>
            </a:r>
            <a:r>
              <a:rPr sz="2800" dirty="0">
                <a:latin typeface="Times New Roman"/>
                <a:cs typeface="Times New Roman"/>
              </a:rPr>
              <a:t>Незаметно</a:t>
            </a:r>
            <a:r>
              <a:rPr sz="2800" spc="-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для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себя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дети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Times New Roman"/>
                <a:cs typeface="Times New Roman"/>
              </a:rPr>
              <a:t>учатся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30" dirty="0">
                <a:latin typeface="Times New Roman"/>
                <a:cs typeface="Times New Roman"/>
              </a:rPr>
              <a:t>наблюдать,</a:t>
            </a:r>
            <a:r>
              <a:rPr sz="2800" spc="-8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думать,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10" dirty="0">
                <a:latin typeface="Times New Roman"/>
                <a:cs typeface="Times New Roman"/>
              </a:rPr>
              <a:t>фантазировать.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50" y="41274"/>
            <a:ext cx="2926250" cy="28910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6354" y="318642"/>
            <a:ext cx="9906000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С</a:t>
            </a:r>
            <a:r>
              <a:rPr sz="2400" spc="-8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детьми</a:t>
            </a:r>
            <a:r>
              <a:rPr sz="2400" spc="-5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4471C4"/>
                </a:solidFill>
                <a:latin typeface="Times New Roman"/>
                <a:cs typeface="Times New Roman"/>
              </a:rPr>
              <a:t>младшего</a:t>
            </a:r>
            <a:r>
              <a:rPr sz="2400" b="1" spc="-6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4471C4"/>
                </a:solidFill>
                <a:latin typeface="Times New Roman"/>
                <a:cs typeface="Times New Roman"/>
              </a:rPr>
              <a:t>дошкольного</a:t>
            </a:r>
            <a:r>
              <a:rPr sz="2400" spc="-50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4471C4"/>
                </a:solidFill>
                <a:latin typeface="Times New Roman"/>
                <a:cs typeface="Times New Roman"/>
              </a:rPr>
              <a:t>возраста</a:t>
            </a:r>
            <a:r>
              <a:rPr sz="2400" spc="-6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рекомендуется</a:t>
            </a:r>
            <a:r>
              <a:rPr sz="2400" spc="-8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использовать: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4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пальчиками;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оттиск</a:t>
            </a:r>
            <a:r>
              <a:rPr sz="2400" spc="-8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221F1F"/>
                </a:solidFill>
                <a:latin typeface="Times New Roman"/>
                <a:cs typeface="Times New Roman"/>
              </a:rPr>
              <a:t>печатками</a:t>
            </a:r>
            <a:r>
              <a:rPr sz="2400" spc="-8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из</a:t>
            </a:r>
            <a:r>
              <a:rPr sz="2400" spc="-8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картофеля,</a:t>
            </a:r>
            <a:r>
              <a:rPr sz="2400" spc="-9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моркови,</a:t>
            </a:r>
            <a:r>
              <a:rPr sz="24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пенопласта;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4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ладошками.</a:t>
            </a:r>
            <a:endParaRPr sz="2400">
              <a:latin typeface="Times New Roman"/>
              <a:cs typeface="Times New Roman"/>
            </a:endParaRPr>
          </a:p>
          <a:p>
            <a:pPr marL="86995">
              <a:lnSpc>
                <a:spcPct val="100000"/>
              </a:lnSpc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Детей</a:t>
            </a:r>
            <a:r>
              <a:rPr sz="2400" spc="-5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221F1F"/>
                </a:solidFill>
                <a:latin typeface="Times New Roman"/>
                <a:cs typeface="Times New Roman"/>
              </a:rPr>
              <a:t>среднего</a:t>
            </a:r>
            <a:r>
              <a:rPr sz="2400" b="1" spc="-6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221F1F"/>
                </a:solidFill>
                <a:latin typeface="Times New Roman"/>
                <a:cs typeface="Times New Roman"/>
              </a:rPr>
              <a:t>дошкольного</a:t>
            </a:r>
            <a:r>
              <a:rPr sz="2400" spc="-4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возраста</a:t>
            </a:r>
            <a:r>
              <a:rPr sz="2400" spc="-6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можно</a:t>
            </a:r>
            <a:r>
              <a:rPr sz="2400" spc="-5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221F1F"/>
                </a:solidFill>
                <a:latin typeface="Times New Roman"/>
                <a:cs typeface="Times New Roman"/>
              </a:rPr>
              <a:t>знакомить</a:t>
            </a:r>
            <a:r>
              <a:rPr sz="2400" spc="-4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с</a:t>
            </a:r>
            <a:r>
              <a:rPr sz="24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более</a:t>
            </a:r>
            <a:r>
              <a:rPr sz="2400" spc="-5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сложными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spcBef>
                <a:spcPts val="5"/>
              </a:spcBef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тычок</a:t>
            </a:r>
            <a:r>
              <a:rPr sz="24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жесткой</a:t>
            </a:r>
            <a:r>
              <a:rPr sz="24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полусухой</a:t>
            </a:r>
            <a:r>
              <a:rPr sz="2400" spc="-9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кистью.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20" dirty="0">
                <a:solidFill>
                  <a:srgbClr val="221F1F"/>
                </a:solidFill>
                <a:latin typeface="Times New Roman"/>
                <a:cs typeface="Times New Roman"/>
              </a:rPr>
              <a:t>печать</a:t>
            </a:r>
            <a:r>
              <a:rPr sz="2400" spc="-9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поролоном;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20" dirty="0">
                <a:solidFill>
                  <a:srgbClr val="221F1F"/>
                </a:solidFill>
                <a:latin typeface="Times New Roman"/>
                <a:cs typeface="Times New Roman"/>
              </a:rPr>
              <a:t>печать</a:t>
            </a:r>
            <a:r>
              <a:rPr sz="2400" spc="-9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пробками;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восковые</a:t>
            </a:r>
            <a:r>
              <a:rPr sz="2400" spc="-8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мелки</a:t>
            </a:r>
            <a:r>
              <a:rPr sz="2400" spc="-6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+</a:t>
            </a:r>
            <a:r>
              <a:rPr sz="2400" spc="-6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гуашь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свеча</a:t>
            </a:r>
            <a:r>
              <a:rPr sz="24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+</a:t>
            </a:r>
            <a:r>
              <a:rPr sz="2400" spc="-5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акварель;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20" dirty="0">
                <a:solidFill>
                  <a:srgbClr val="221F1F"/>
                </a:solidFill>
                <a:latin typeface="Times New Roman"/>
                <a:cs typeface="Times New Roman"/>
              </a:rPr>
              <a:t>отпечатки</a:t>
            </a:r>
            <a:r>
              <a:rPr sz="2400" spc="-6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листьев;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рисунки</a:t>
            </a:r>
            <a:r>
              <a:rPr sz="2400" spc="-8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из</a:t>
            </a:r>
            <a:r>
              <a:rPr sz="24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ладошки;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400" spc="-10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ватными</a:t>
            </a:r>
            <a:r>
              <a:rPr sz="24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палочками;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spcBef>
                <a:spcPts val="5"/>
              </a:spcBef>
              <a:buSzPct val="95833"/>
              <a:buChar char="•"/>
              <a:tabLst>
                <a:tab pos="118745" algn="l"/>
              </a:tabLst>
            </a:pP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волшебные</a:t>
            </a:r>
            <a:r>
              <a:rPr sz="24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веревочки;</a:t>
            </a:r>
            <a:endParaRPr sz="2400">
              <a:latin typeface="Times New Roman"/>
              <a:cs typeface="Times New Roman"/>
            </a:endParaRPr>
          </a:p>
          <a:p>
            <a:pPr marL="118745" indent="-114300">
              <a:lnSpc>
                <a:spcPct val="100000"/>
              </a:lnSpc>
              <a:buSzPct val="95833"/>
              <a:buChar char="•"/>
              <a:tabLst>
                <a:tab pos="118745" algn="l"/>
              </a:tabLst>
            </a:pPr>
            <a:r>
              <a:rPr sz="2400" dirty="0">
                <a:solidFill>
                  <a:srgbClr val="221F1F"/>
                </a:solidFill>
                <a:latin typeface="Times New Roman"/>
                <a:cs typeface="Times New Roman"/>
              </a:rPr>
              <a:t>монотипия</a:t>
            </a:r>
            <a:r>
              <a:rPr sz="2400" spc="-14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предметная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57815" y="1781936"/>
            <a:ext cx="148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221F1F"/>
                </a:solidFill>
                <a:latin typeface="Times New Roman"/>
                <a:cs typeface="Times New Roman"/>
              </a:rPr>
              <a:t>техниками: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91249" y="2877096"/>
            <a:ext cx="3522087" cy="34284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488" y="1179956"/>
            <a:ext cx="11101070" cy="471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В</a:t>
            </a:r>
            <a:r>
              <a:rPr sz="28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4471C4"/>
                </a:solidFill>
                <a:latin typeface="Times New Roman"/>
                <a:cs typeface="Times New Roman"/>
              </a:rPr>
              <a:t>старшем</a:t>
            </a:r>
            <a:r>
              <a:rPr sz="2800" b="1" spc="-4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4471C4"/>
                </a:solidFill>
                <a:latin typeface="Times New Roman"/>
                <a:cs typeface="Times New Roman"/>
              </a:rPr>
              <a:t>дошкольном</a:t>
            </a:r>
            <a:r>
              <a:rPr sz="2800" spc="-5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4471C4"/>
                </a:solidFill>
                <a:latin typeface="Times New Roman"/>
                <a:cs typeface="Times New Roman"/>
              </a:rPr>
              <a:t>возрасте</a:t>
            </a:r>
            <a:r>
              <a:rPr sz="2800" spc="-55" dirty="0">
                <a:solidFill>
                  <a:srgbClr val="4471C4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дети</a:t>
            </a:r>
            <a:r>
              <a:rPr sz="2800" spc="-6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могут</a:t>
            </a:r>
            <a:r>
              <a:rPr sz="2800" spc="-6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освоить</a:t>
            </a:r>
            <a:r>
              <a:rPr sz="2800" spc="-5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еще</a:t>
            </a:r>
            <a:r>
              <a:rPr sz="2800" spc="-6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более</a:t>
            </a:r>
            <a:r>
              <a:rPr sz="2800" spc="-6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трудные методы</a:t>
            </a:r>
            <a:r>
              <a:rPr sz="2800" spc="-8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и</a:t>
            </a:r>
            <a:r>
              <a:rPr sz="28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техники: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spcBef>
                <a:spcPts val="5"/>
              </a:spcBef>
              <a:buSzPct val="96428"/>
              <a:buChar char="•"/>
              <a:tabLst>
                <a:tab pos="135255" algn="l"/>
              </a:tabLst>
            </a:pP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800" spc="-14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солью,</a:t>
            </a:r>
            <a:r>
              <a:rPr sz="2800" spc="-10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песком,</a:t>
            </a:r>
            <a:r>
              <a:rPr sz="2800" spc="-114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манкой;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800" spc="-15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мыльными</a:t>
            </a:r>
            <a:r>
              <a:rPr sz="2800" spc="-8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пузырями;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рисование</a:t>
            </a:r>
            <a:r>
              <a:rPr sz="2800" spc="-13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мятой</a:t>
            </a:r>
            <a:r>
              <a:rPr sz="28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бумагой;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кляксография</a:t>
            </a:r>
            <a:r>
              <a:rPr sz="2800" spc="-70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с</a:t>
            </a:r>
            <a:r>
              <a:rPr sz="28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трубочкой;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монотипия</a:t>
            </a:r>
            <a:r>
              <a:rPr sz="2800" spc="-1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пейзажная;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spc="-20" dirty="0">
                <a:solidFill>
                  <a:srgbClr val="221F1F"/>
                </a:solidFill>
                <a:latin typeface="Times New Roman"/>
                <a:cs typeface="Times New Roman"/>
              </a:rPr>
              <a:t>печать</a:t>
            </a:r>
            <a:r>
              <a:rPr sz="28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по</a:t>
            </a:r>
            <a:r>
              <a:rPr sz="2800" spc="-7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трафарету;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dirty="0">
                <a:solidFill>
                  <a:srgbClr val="221F1F"/>
                </a:solidFill>
                <a:latin typeface="Times New Roman"/>
                <a:cs typeface="Times New Roman"/>
              </a:rPr>
              <a:t>кляксография</a:t>
            </a:r>
            <a:r>
              <a:rPr sz="2800" spc="-145" dirty="0">
                <a:solidFill>
                  <a:srgbClr val="221F1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обычная;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пластилинография</a:t>
            </a:r>
            <a:endParaRPr sz="2800">
              <a:latin typeface="Times New Roman"/>
              <a:cs typeface="Times New Roman"/>
            </a:endParaRPr>
          </a:p>
          <a:p>
            <a:pPr marL="135255" indent="-133350">
              <a:lnSpc>
                <a:spcPct val="100000"/>
              </a:lnSpc>
              <a:buSzPct val="96428"/>
              <a:buChar char="•"/>
              <a:tabLst>
                <a:tab pos="135255" algn="l"/>
              </a:tabLst>
            </a:pPr>
            <a:r>
              <a:rPr sz="2800" spc="-10" dirty="0">
                <a:solidFill>
                  <a:srgbClr val="221F1F"/>
                </a:solidFill>
                <a:latin typeface="Times New Roman"/>
                <a:cs typeface="Times New Roman"/>
              </a:rPr>
              <a:t>граттаж.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4211" y="1793746"/>
            <a:ext cx="3291840" cy="35554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13022" y="3066285"/>
            <a:ext cx="3037327" cy="33497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439877"/>
            <a:ext cx="11434445" cy="600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Пальцеграфия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Самый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простой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распространённый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способ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нетрадиционной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техники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—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рисование</a:t>
            </a:r>
            <a:r>
              <a:rPr sz="2800" spc="-1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подушечками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пальцев.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хорошо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30" dirty="0">
                <a:solidFill>
                  <a:srgbClr val="383838"/>
                </a:solidFill>
                <a:latin typeface="Times New Roman"/>
                <a:cs typeface="Times New Roman"/>
              </a:rPr>
              <a:t>подходят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специальные </a:t>
            </a:r>
            <a:r>
              <a:rPr sz="2800" spc="-35" dirty="0">
                <a:solidFill>
                  <a:srgbClr val="383838"/>
                </a:solidFill>
                <a:latin typeface="Times New Roman"/>
                <a:cs typeface="Times New Roman"/>
              </a:rPr>
              <a:t>пальчиковые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краски,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также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гуашь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акварель, предварительно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намочив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её</a:t>
            </a:r>
            <a:r>
              <a:rPr sz="28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водой.</a:t>
            </a:r>
            <a:endParaRPr sz="2800">
              <a:latin typeface="Times New Roman"/>
              <a:cs typeface="Times New Roman"/>
            </a:endParaRPr>
          </a:p>
          <a:p>
            <a:pPr marL="12700" marR="107950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Всё,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что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требуется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ребёнка,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это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обмакнуть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палец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краску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оставить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5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отпечаток.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образом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интересно</a:t>
            </a:r>
            <a:r>
              <a:rPr sz="28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разукрашивать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шаблоны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(их</a:t>
            </a:r>
            <a:r>
              <a:rPr sz="28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распечатать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же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нарисовать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от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руки):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К</a:t>
            </a:r>
            <a:r>
              <a:rPr sz="28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голому</a:t>
            </a:r>
            <a:r>
              <a:rPr sz="2800" spc="-1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дереву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добавить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листьев;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стебель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сердцевину</a:t>
            </a:r>
            <a:r>
              <a:rPr sz="28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лепестки;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spcBef>
                <a:spcPts val="5"/>
              </a:spcBef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божьей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коровки</a:t>
            </a:r>
            <a:r>
              <a:rPr sz="28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сделать</a:t>
            </a:r>
            <a:r>
              <a:rPr sz="28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пятнышки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спине;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8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новогодней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ёлки</a:t>
            </a:r>
            <a:r>
              <a:rPr sz="28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игрушки;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Белые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пятна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шляпке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мухомора;</a:t>
            </a:r>
            <a:endParaRPr sz="2800">
              <a:latin typeface="Times New Roman"/>
              <a:cs typeface="Times New Roman"/>
            </a:endParaRPr>
          </a:p>
          <a:p>
            <a:pPr marL="929640" indent="-916940">
              <a:lnSpc>
                <a:spcPct val="100000"/>
              </a:lnSpc>
              <a:buChar char="·"/>
              <a:tabLst>
                <a:tab pos="929640" algn="l"/>
              </a:tabLst>
            </a:pP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Пятна</a:t>
            </a:r>
            <a:r>
              <a:rPr sz="28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у</a:t>
            </a:r>
            <a:r>
              <a:rPr sz="28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бабочек</a:t>
            </a:r>
            <a:r>
              <a:rPr sz="28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8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383838"/>
                </a:solidFill>
                <a:latin typeface="Times New Roman"/>
                <a:cs typeface="Times New Roman"/>
              </a:rPr>
              <a:t>крылышках.</a:t>
            </a:r>
            <a:endParaRPr sz="2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6045" y="3794757"/>
            <a:ext cx="2965708" cy="26410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2881" y="381000"/>
            <a:ext cx="10686669" cy="5981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555" y="365201"/>
            <a:ext cx="10295255" cy="624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Рисование</a:t>
            </a:r>
            <a:r>
              <a:rPr sz="2400" b="1" spc="-7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ладонями</a:t>
            </a:r>
            <a:endParaRPr sz="2400">
              <a:latin typeface="Times New Roman"/>
              <a:cs typeface="Times New Roman"/>
            </a:endParaRPr>
          </a:p>
          <a:p>
            <a:pPr marL="12700" marR="217804">
              <a:lnSpc>
                <a:spcPct val="100000"/>
              </a:lnSpc>
            </a:pP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4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считать</a:t>
            </a:r>
            <a:r>
              <a:rPr sz="24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этот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способ</a:t>
            </a:r>
            <a:r>
              <a:rPr sz="24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следующим</a:t>
            </a:r>
            <a:r>
              <a:rPr sz="2400" spc="-10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шагом</a:t>
            </a:r>
            <a:r>
              <a:rPr sz="24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после</a:t>
            </a:r>
            <a:r>
              <a:rPr sz="24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рисования</a:t>
            </a:r>
            <a:r>
              <a:rPr sz="24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пальцами.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Здесь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383838"/>
                </a:solidFill>
                <a:latin typeface="Times New Roman"/>
                <a:cs typeface="Times New Roman"/>
              </a:rPr>
              <a:t>будет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задействована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вся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ладонь.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Краски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те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же,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383838"/>
                </a:solidFill>
                <a:latin typeface="Times New Roman"/>
                <a:cs typeface="Times New Roman"/>
              </a:rPr>
              <a:t>что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9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пальцеграфии.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Вот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несколько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вариантов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рисования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ладонями:</a:t>
            </a:r>
            <a:endParaRPr sz="2400">
              <a:latin typeface="Times New Roman"/>
              <a:cs typeface="Times New Roman"/>
            </a:endParaRPr>
          </a:p>
          <a:p>
            <a:pPr marL="798830" indent="-786130">
              <a:lnSpc>
                <a:spcPct val="100000"/>
              </a:lnSpc>
              <a:spcBef>
                <a:spcPts val="5"/>
              </a:spcBef>
              <a:buChar char="·"/>
              <a:tabLst>
                <a:tab pos="798830" algn="l"/>
              </a:tabLst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Цыплёнок.</a:t>
            </a:r>
            <a:r>
              <a:rPr sz="24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нанести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жёлтую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краску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ладонь</a:t>
            </a:r>
            <a:r>
              <a:rPr sz="24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оставить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отпечаток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получилось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тело.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нанести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краску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кулачок</a:t>
            </a:r>
            <a:endParaRPr sz="2400">
              <a:latin typeface="Times New Roman"/>
              <a:cs typeface="Times New Roman"/>
            </a:endParaRPr>
          </a:p>
          <a:p>
            <a:pPr marL="12700" marR="379095">
              <a:lnSpc>
                <a:spcPct val="100000"/>
              </a:lnSpc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таким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образом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сделать</a:t>
            </a:r>
            <a:r>
              <a:rPr sz="24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цыплёнку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45" dirty="0">
                <a:solidFill>
                  <a:srgbClr val="383838"/>
                </a:solidFill>
                <a:latin typeface="Times New Roman"/>
                <a:cs typeface="Times New Roman"/>
              </a:rPr>
              <a:t>головку.</a:t>
            </a:r>
            <a:r>
              <a:rPr sz="24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Осталось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добавить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клюв,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лапки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3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глаза.</a:t>
            </a:r>
            <a:endParaRPr sz="2400">
              <a:latin typeface="Times New Roman"/>
              <a:cs typeface="Times New Roman"/>
            </a:endParaRPr>
          </a:p>
          <a:p>
            <a:pPr marL="798830" indent="-786130">
              <a:lnSpc>
                <a:spcPct val="100000"/>
              </a:lnSpc>
              <a:buChar char="·"/>
              <a:tabLst>
                <a:tab pos="798830" algn="l"/>
              </a:tabLst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Рыбка.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можно</a:t>
            </a:r>
            <a:r>
              <a:rPr sz="24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нанести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ладонь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разные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цвета,</a:t>
            </a:r>
            <a:r>
              <a:rPr sz="24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оставить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отпечаток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на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бумаге</a:t>
            </a:r>
            <a:r>
              <a:rPr sz="24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добавить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изображению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глазки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плавники.</a:t>
            </a:r>
            <a:endParaRPr sz="2400">
              <a:latin typeface="Times New Roman"/>
              <a:cs typeface="Times New Roman"/>
            </a:endParaRPr>
          </a:p>
          <a:p>
            <a:pPr marL="12700" marR="88265" indent="786130">
              <a:lnSpc>
                <a:spcPct val="100000"/>
              </a:lnSpc>
              <a:buChar char="·"/>
              <a:tabLst>
                <a:tab pos="798830" algn="l"/>
              </a:tabLst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Дерево.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этого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400" spc="-25" dirty="0">
                <a:solidFill>
                  <a:srgbClr val="383838"/>
                </a:solidFill>
                <a:latin typeface="Times New Roman"/>
                <a:cs typeface="Times New Roman"/>
              </a:rPr>
              <a:t> коричневую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чёрную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краску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2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отпечатка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ладони.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получившееся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дерево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украсить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листьями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помощью</a:t>
            </a:r>
            <a:r>
              <a:rPr sz="2400" spc="-4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пальцеграфии.</a:t>
            </a:r>
            <a:endParaRPr sz="2400">
              <a:latin typeface="Times New Roman"/>
              <a:cs typeface="Times New Roman"/>
            </a:endParaRPr>
          </a:p>
          <a:p>
            <a:pPr marL="12700" marR="523875" indent="786130">
              <a:lnSpc>
                <a:spcPct val="100000"/>
              </a:lnSpc>
              <a:buChar char="·"/>
              <a:tabLst>
                <a:tab pos="798830" algn="l"/>
              </a:tabLst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Павлин.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Эта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красивая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птица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получится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из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двух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или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более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отпечатков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ладошек.</a:t>
            </a:r>
            <a:r>
              <a:rPr sz="24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следует</a:t>
            </a:r>
            <a:r>
              <a:rPr sz="24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пририсовать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голову,</a:t>
            </a:r>
            <a:r>
              <a:rPr sz="2400" spc="-8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лапы,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глаза</a:t>
            </a:r>
            <a:r>
              <a:rPr sz="2400" spc="-7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украсить</a:t>
            </a:r>
            <a:r>
              <a:rPr sz="2400" spc="-9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хвост.</a:t>
            </a:r>
            <a:endParaRPr sz="2400">
              <a:latin typeface="Times New Roman"/>
              <a:cs typeface="Times New Roman"/>
            </a:endParaRPr>
          </a:p>
          <a:p>
            <a:pPr marL="798830" indent="-786130">
              <a:lnSpc>
                <a:spcPct val="100000"/>
              </a:lnSpc>
              <a:buChar char="·"/>
              <a:tabLst>
                <a:tab pos="798830" algn="l"/>
              </a:tabLst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Цветок.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Стоит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использовать</a:t>
            </a:r>
            <a:r>
              <a:rPr sz="2400" spc="-5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яркую</a:t>
            </a:r>
            <a:r>
              <a:rPr sz="2400" spc="-114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30" dirty="0">
                <a:solidFill>
                  <a:srgbClr val="383838"/>
                </a:solidFill>
                <a:latin typeface="Times New Roman"/>
                <a:cs typeface="Times New Roman"/>
              </a:rPr>
              <a:t>краску,</a:t>
            </a:r>
            <a:r>
              <a:rPr sz="2400" spc="-11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чтобы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оставить</a:t>
            </a:r>
            <a:r>
              <a:rPr sz="2400" spc="-5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отпечаток.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Затем</a:t>
            </a:r>
            <a:r>
              <a:rPr sz="2400" spc="-8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к</a:t>
            </a:r>
            <a:r>
              <a:rPr sz="2400" spc="-6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нему</a:t>
            </a:r>
            <a:r>
              <a:rPr sz="240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пририсовать</a:t>
            </a:r>
            <a:r>
              <a:rPr sz="24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стебель</a:t>
            </a:r>
            <a:r>
              <a:rPr sz="2400" spc="-4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383838"/>
                </a:solidFill>
                <a:latin typeface="Times New Roman"/>
                <a:cs typeface="Times New Roman"/>
              </a:rPr>
              <a:t>с</a:t>
            </a:r>
            <a:r>
              <a:rPr sz="2400" spc="-7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2400" spc="-10" dirty="0">
                <a:solidFill>
                  <a:srgbClr val="383838"/>
                </a:solidFill>
                <a:latin typeface="Times New Roman"/>
                <a:cs typeface="Times New Roman"/>
              </a:rPr>
              <a:t>листочками.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05339" y="1426336"/>
            <a:ext cx="1725422" cy="26884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79" y="0"/>
            <a:ext cx="12181820" cy="68579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1327</Words>
  <Application>Microsoft Office PowerPoint</Application>
  <PresentationFormat>Широкоэкранный</PresentationFormat>
  <Paragraphs>130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Calibri</vt:lpstr>
      <vt:lpstr>Times New Roman</vt:lpstr>
      <vt:lpstr>Office Theme</vt:lpstr>
      <vt:lpstr>Презентация PowerPoint</vt:lpstr>
      <vt:lpstr>Другими словами, чем больше мастерства в детской руке, тем умнее ребенок». В. А. Сухомлинский.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2</cp:revision>
  <dcterms:created xsi:type="dcterms:W3CDTF">2025-10-09T10:48:20Z</dcterms:created>
  <dcterms:modified xsi:type="dcterms:W3CDTF">2025-10-09T10:57:56Z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2020-02-25T00:00:00Z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2025-10-09T00:00:00Z</vt:filetime>
  </property>
  <property fmtid="{D5CDD505-2E9C-101B-9397-08002B2CF9AE}" pid="5" name="Producer">
    <vt:lpwstr>Microsoft® Office PowerPoint® 2007</vt:lpwstr>
  </property>
</Properties>
</file>